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12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22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Data Engineering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Transformation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Powered Data Cleaning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Profiling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profile entire datasets to flag duplicates, outliers, and inconsistent formats, providing a comprehensive overview of data quality issues.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Transformation Suggestions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proposes normalization rules, generates dbt SQL or Python transforms, and ranks changes by confidence, significantly reducing the time required for iterative cleaning cycles.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5650" y="4003040"/>
            <a:ext cx="313499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5650" y="4003040"/>
            <a:ext cx="313499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28-15:21:17-d3ce3r8s8jdo4os5dc00.jpg"/>
          <p:cNvPicPr>
            <a:picLocks noChangeAspect="1"/>
          </p:cNvPicPr>
          <p:nvPr/>
        </p:nvPicPr>
        <p:blipFill>
          <a:blip r:embed="rId3"/>
          <a:srcRect l="30268" r="29421"/>
          <a:stretch/>
        </p:blipFill>
        <p:spPr>
          <a:xfrm>
            <a:off x="742950" y="1594485"/>
            <a:ext cx="3504565" cy="4604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860" y="973855"/>
            <a:ext cx="104184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Transformation Hints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12795" y="1511300"/>
            <a:ext cx="1132170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3312795" y="1511300"/>
            <a:ext cx="113217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2588" y="1633220"/>
            <a:ext cx="2992027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Column Inspection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92588" y="1934210"/>
            <a:ext cx="7148608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inspects column names, value distributions, and business glossary terms to recommend derivations such as currency conversion, date bucketing, or one-hot encoding.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12985" y="3106085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3312985" y="3106085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92815" y="3228005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Inline Hints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92815" y="3528995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Inline hints inside notebooks or ETL IDEs accelerate feature engineering and enforce consistent logic across teams without requiring extensive domain-specific knowledge.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312985" y="4700869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3312985" y="4700869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2815" y="4822789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2815" y="5123779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providing contextual transformation hints, AI helps engineers iterate through hypotheses faster, prototype features safely, and build intuition about new datasets more efficiently.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&amp; Quality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Schema Management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Inference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infers schemas for semi-structured data formats like JSON, Avro, or CSV files, reducing the manual effort required to define and maintain schemas.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Type Suggestions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compatible data types and warns of breaking changes during pipeline version upgrades, ensuring smooth transitions and maintaining data consistency.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Lineage Documentation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lineage documentation keeps data catalogs synchronized, reducing onboarding time for new engineers and preventing downstream BI failures.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0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7950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8005" y="5944235"/>
            <a:ext cx="156908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8005" y="5944235"/>
            <a:ext cx="156908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590550" y="-811530"/>
            <a:ext cx="2007870" cy="181673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590550" y="-811530"/>
            <a:ext cx="2007870" cy="1816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15" y="864870"/>
            <a:ext cx="1105662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Data Quality Guards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5701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5701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079500" y="1750060"/>
            <a:ext cx="4591685" cy="19119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557010" y="1750060"/>
            <a:ext cx="4595495" cy="1911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950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950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track statistical drift in data freshness, volume, and value distributions, firing alerts before consumers notice discrepancies and maintaining data quality.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55701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55701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root-cause suggestions for detected anomalies, pinpointing upstream job failures or source schema tweaks and enabling rapid remediation.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 &amp; Exploration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881380"/>
            <a:ext cx="10958309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Documentation Generation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8-d3ce3rgs8jdo4os5dc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2017395"/>
            <a:ext cx="3311525" cy="17468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4"/>
          <a:srcRect r="3279"/>
          <a:stretch/>
        </p:blipFill>
        <p:spPr>
          <a:xfrm>
            <a:off x="869950" y="2008505"/>
            <a:ext cx="3202940" cy="17551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045" y="2017395"/>
            <a:ext cx="3202305" cy="17049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2108200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2108200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5650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Metadata Scanning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55650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scans SQL models, transformation scripts, and table metadata to draft data dictionaries, lineage diagrams, and business descriptions, reducing manual documentation efforts.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93105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5793105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440555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Readiness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440555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documentation improves governance readiness and helps analysts locate trusted datasets quickly for self-service BI and machine-learning projects.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9474200" y="1342390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9474200" y="1342390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121650" y="3780790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Improvements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8121650" y="4090178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documentation, AI ensures that engineers can focus on more critical tasks, improving overall productivity and data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10047" y="-1473273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910047" y="-1473273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88756" y="-284554"/>
            <a:ext cx="1478915" cy="1478915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388756" y="-284554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21223" y="2554756"/>
            <a:ext cx="10418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Data Vibe Hunting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7074" r="321"/>
          <a:stretch/>
        </p:blipFill>
        <p:spPr>
          <a:xfrm>
            <a:off x="0" y="0"/>
            <a:ext cx="5038297" cy="6857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1201" y="3548247"/>
            <a:ext cx="104184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Exploratory Assistance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1400" y="4240530"/>
            <a:ext cx="5560695" cy="1988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Conversational assistants suggest exploratory queries, surface hidden correlations, and explain anomalies in plain language, accelerating data exploration and feature engineering.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Data Landscape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Ingestion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Transformation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&amp; Quality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 &amp; Exploration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6600000">
            <a:off x="-1819027" y="-2263435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6600000">
            <a:off x="-1819027" y="-2263435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0825" y="757555"/>
            <a:ext cx="5974715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Inference Challenge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82161" y="1787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882161" y="1787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77702" y="3783235"/>
            <a:ext cx="73818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0836278" y="5584982"/>
            <a:ext cx="1784558" cy="1784558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836278" y="5584982"/>
            <a:ext cx="1784558" cy="17845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906041" y="4200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906041" y="4200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1:37-d3ce408s8jdo4os5dc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3623" y="-2023880"/>
            <a:ext cx="5655932" cy="56671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181600" y="1743075"/>
            <a:ext cx="369633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Proposal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81600" y="2082165"/>
            <a:ext cx="654367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upload messy JSON logs and use AI to propose strongly typed schemas, then validate against sample records, comparing inferred versus manually crafted DDL.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40710" y="4148455"/>
            <a:ext cx="428561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140710" y="4487545"/>
            <a:ext cx="758634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exercise measures time saved and error count, proving AI accelerates onboarding of new data sources while maintaining structural accuracy.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60" y="786003"/>
            <a:ext cx="104184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Cleaning Speed Run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8200" y="1439545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1439545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3126423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126423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8200" y="4851400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4851400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99185" y="1557020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8460" y="16141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Cleaning Dirty Data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9185" y="1915160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receive a dirty CSV with missing values, typos, and outliers. Using AI-assisted transforms, they race to deliver analysis-ready data, tracking cleaning steps.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9185" y="3243898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48460" y="3301048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Model Suggestions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9185" y="3602038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audit AI model suggestions for bias, ensuring that transformations align with business context and maintaining data integrity.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99185" y="4968875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48460" y="502602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Quality Improvement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9185" y="5327015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exercise demonstrates rapid data quality improvement while emphasizing human oversight for validation, balancing automation with accuracy.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020" y="1892300"/>
            <a:ext cx="41395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30020" y="1892300"/>
            <a:ext cx="41395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614" y="1040760"/>
            <a:ext cx="10418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 Drill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27140" y="1892300"/>
            <a:ext cx="41268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27140" y="1892300"/>
            <a:ext cx="41268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430329" y="2439008"/>
            <a:ext cx="4126217" cy="1777742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327380" y="2439026"/>
            <a:ext cx="4129919" cy="1777754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3" name="Text 9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0571480" y="-56857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7" name="Text 13"/>
          <p:cNvSpPr/>
          <p:nvPr/>
        </p:nvSpPr>
        <p:spPr>
          <a:xfrm>
            <a:off x="10571480" y="-56857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430020" y="1939925"/>
            <a:ext cx="41268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Monitoring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6553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connect AI quality monitors to live streaming pipelines, inject synthetic anomalies, and observe alert accuracy and false-positive rates.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27140" y="1939925"/>
            <a:ext cx="412623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Threshold Tuning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3918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fine-tune thresholds to balance noise versus sensitivity, experiencing practical model governance under real-world data engineering constraints.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Ethics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71555" y="-620077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171555" y="-620077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7015" y="5991225"/>
            <a:ext cx="5991860" cy="793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High Value AI Tasks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7630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57630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30433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730433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3235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103235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6375" y="1725930"/>
            <a:ext cx="2776855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Scoring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5590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recurring jobs on repetition, error cost, and documentation debt. Identify tasks where AI delivers immediate ROI, such as ingestion mapping or quality monitoring.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7433" y="1725930"/>
            <a:ext cx="28016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Implementation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18393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AI for two release cycles, measure hours saved and defect reduction, then scale to transformation and lineage automation, ensuring each win funds subsequent adoption.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21345" y="1725930"/>
            <a:ext cx="28270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91195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prioritizing high-value AI tasks and measuring their impact, teams can continuously improve data engineering workflows and drive strategic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8815" y="1390015"/>
            <a:ext cx="522224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 &amp; Privacy Guardrails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rcRect t="6146"/>
          <a:stretch/>
        </p:blipFill>
        <p:spPr>
          <a:xfrm>
            <a:off x="6473666" y="-2442"/>
            <a:ext cx="5222916" cy="3065228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28-15:21:08-d3ce3p0s8jdo4os5dbt0.jpg"/>
          <p:cNvPicPr>
            <a:picLocks noChangeAspect="1"/>
          </p:cNvPicPr>
          <p:nvPr/>
        </p:nvPicPr>
        <p:blipFill>
          <a:blip r:embed="rId4"/>
          <a:srcRect l="18051" r="18051" b="10098"/>
          <a:stretch/>
        </p:blipFill>
        <p:spPr>
          <a:xfrm>
            <a:off x="9209879" y="3257813"/>
            <a:ext cx="2486703" cy="30773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6230" y="2735580"/>
            <a:ext cx="12700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16230" y="3435985"/>
            <a:ext cx="4023360" cy="331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Compliance-Focused Tools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15595" y="3953510"/>
            <a:ext cx="4227830" cy="2308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platforms offering on-prem inference or VPC endpoints to keep sensitive data within compliance boundaries, ensuring data privacy and security.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815912" y="2735845"/>
            <a:ext cx="907339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15885" y="3436195"/>
            <a:ext cx="36610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Alignment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815840" y="3953510"/>
            <a:ext cx="4227830" cy="21805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vendor contracts with GDPR, HIPAA, and SOC 2 to satisfy enterprise risk requirements and maintain robust data governance.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33470" y="5574665"/>
            <a:ext cx="95275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746250" y="1547813"/>
            <a:ext cx="8953500" cy="4396422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2" name="Text 10"/>
          <p:cNvSpPr/>
          <p:nvPr/>
        </p:nvSpPr>
        <p:spPr>
          <a:xfrm>
            <a:off x="1746250" y="1547813"/>
            <a:ext cx="8953500" cy="43964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8815" y="679291"/>
            <a:ext cx="10418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Upskill Engineers for AI Pairing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04440" y="2282666"/>
            <a:ext cx="104184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Development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04440" y="3037840"/>
            <a:ext cx="7354570" cy="2326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prompt-engineering workshops, dbt AI plugin labs, and sandbox cloud accounts where engineers compare AI versus manual outputs, improving their ability to leverage AI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&amp; Next Steps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Emerging AI Data Frontiers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Federated Learning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Federated learning will enable cross-org model training without raw data exchange, boosting industry-wide quality benchmarks and improving data collaboration.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Transformations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generative transformation scripts and NLP-driven pipeline debugging will further shrink development cycles, requiring proactive governance and continuous skill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Call to Action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7" y="1978660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722757" y="1978660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6902" y="2230755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6902" y="2230755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12615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412615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0890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80890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710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093710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6585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36585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6902" y="2266315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Pain Points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5642" y="2714625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one painful ETL process this sprint, apply an AI copilot, and measure time-to-deploy improvement, sharing findings in internal demos.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80890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Adoption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59630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adoption to adjacent pipelines, ensuring iterative experimentation and continuous improvement in data engineering workflows.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36585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Evolution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5325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evolving from boiler-plate coders to strategic, AI-augmented data architects enabling faster analytics and driving innovation.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88309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068" y="339223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8954" y="360876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Ethics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61567" y="3392194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2453" y="3608729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Data Landscape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Data Engineering Needs AI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060575"/>
            <a:ext cx="3281045" cy="176276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62480"/>
            <a:ext cx="3311525" cy="17608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2060575"/>
            <a:ext cx="3311525" cy="176276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231" y="392303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Volume Explosion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62231" y="431038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engineers face exploding data volumes, messy schemas, and tight ETL deadlines. Traditional methods struggle to keep pace, making AI a crucial ally for automation and efficiency.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32884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32884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pattern recognition, repetitive tasks, and handling large datasets. It automates ingestion, cleaning, and quality checks, freeing engineers to focus on strategic tasks.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11109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Evolution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11109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shifts data engineers from manual coding to architecture, optimization, and analytics enablement. This strategic focus drives innovation and improves data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930535" y="-1973515"/>
            <a:ext cx="3278331" cy="3278331"/>
          </a:xfrm>
          <a:prstGeom prst="ellipse">
            <a:avLst/>
          </a:prstGeom>
          <a:solidFill>
            <a:srgbClr val="E4F3F7"/>
          </a:solidFill>
          <a:ln/>
        </p:spPr>
      </p:sp>
      <p:sp>
        <p:nvSpPr>
          <p:cNvPr id="3" name="Text 1"/>
          <p:cNvSpPr/>
          <p:nvPr/>
        </p:nvSpPr>
        <p:spPr>
          <a:xfrm>
            <a:off x="-1930535" y="-1973515"/>
            <a:ext cx="3278331" cy="3278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48105" y="869950"/>
            <a:ext cx="80708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Invisible AI in Modern Stacks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5840000">
            <a:off x="8964785" y="4071499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gradFill flip="none" rotWithShape="1">
              <a:gsLst>
                <a:gs pos="0">
                  <a:srgbClr val="F6F8FD"/>
                </a:gs>
                <a:gs pos="100000">
                  <a:srgbClr val="63BCCA"/>
                </a:gs>
              </a:gsLst>
              <a:lin ang="5400000" scaled="1"/>
            </a:gradFill>
            <a:prstDash val="sysDot"/>
          </a:ln>
        </p:spPr>
      </p:sp>
      <p:sp>
        <p:nvSpPr>
          <p:cNvPr id="6" name="Text 4"/>
          <p:cNvSpPr/>
          <p:nvPr/>
        </p:nvSpPr>
        <p:spPr>
          <a:xfrm rot="15840000">
            <a:off x="8964785" y="4071499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964730" y="4327961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964730" y="4327961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4974" y="3569701"/>
            <a:ext cx="4489927" cy="4489927"/>
          </a:xfrm>
          <a:prstGeom prst="ellipse">
            <a:avLst/>
          </a:prstGeom>
          <a:gradFill flip="none" rotWithShape="1">
            <a:gsLst>
              <a:gs pos="0">
                <a:srgbClr val="E4F3F7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74974" y="35697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36750" y="1795145"/>
            <a:ext cx="54241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AI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36557" y="2134330"/>
            <a:ext cx="8307446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data platforms like cloud ETL, lake-houses, and BI tools embed AI for schema inference, anomaly detection, and auto-scaling. These features are often overlooked but significantly enhance performance.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37385" y="3891915"/>
            <a:ext cx="50285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AI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37385" y="4231005"/>
            <a:ext cx="6291580" cy="159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Recognizing these embedded AI capabilities allows teams to tune them intentionally, justify upgrades, and train staff to leverage AI effectively, improving overall data engineering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Ingestion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EFF8">
              <a:alpha val="78039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7" y="0"/>
            <a:ext cx="893763" cy="893763"/>
          </a:xfrm>
          <a:prstGeom prst="ellipse">
            <a:avLst/>
          </a:prstGeom>
          <a:solidFill>
            <a:srgbClr val="85CADB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98237" y="0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6370" y="3883470"/>
            <a:ext cx="206819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56A4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Accelerated Data Ingestion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8" name="Text 16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2" name="Text 20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6" name="Text 24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324735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09595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Schema Detection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147695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scanners automatically detect source schemas upon connection, reducing the time spent on manual schema mapping and ensuring seamless data integration.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40270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025130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Field Mapping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63230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field mappings across disparate systems, streamlining the integration process and minimizing errors in data alignment.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24735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09595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Ingestion Window Prediction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147695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optimal ingestion windows based on historical load patterns, ensuring efficient data processing and maintaining pipeline performance.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40270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025130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Anomaly Detection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063230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early warnings of malformed records, preventing data quality issues from propagating downstream and maintaining data integrity.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10-d3ce3pgs8jdo4os5dbug.jpg"/>
          <p:cNvPicPr>
            <a:picLocks noChangeAspect="1"/>
          </p:cNvPicPr>
          <p:nvPr/>
        </p:nvPicPr>
        <p:blipFill>
          <a:blip r:embed="rId3"/>
          <a:srcRect t="36329"/>
          <a:stretch/>
        </p:blipFill>
        <p:spPr>
          <a:xfrm>
            <a:off x="0" y="-2623"/>
            <a:ext cx="12192045" cy="34395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78000" y="2076450"/>
            <a:ext cx="8953500" cy="3636645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6" name="Text 3"/>
          <p:cNvSpPr/>
          <p:nvPr/>
        </p:nvSpPr>
        <p:spPr>
          <a:xfrm>
            <a:off x="1778000" y="2076450"/>
            <a:ext cx="8953500" cy="3636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71090" y="2588578"/>
            <a:ext cx="10418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Self-Healing Integration Pipelines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1800000">
            <a:off x="-2201768" y="4743937"/>
            <a:ext cx="4659691" cy="465969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 rot="1800000">
            <a:off x="-2201768" y="4743937"/>
            <a:ext cx="4659691" cy="46596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55215" y="3436938"/>
            <a:ext cx="1041844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Self-Healing Pipelines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371090" y="3891280"/>
            <a:ext cx="7767320" cy="1739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monitors streaming connectors for schema drift, late-arriving data, or throttling events. It auto-suggests corrective transforms, pauses affected flows, and resumes once validation passes, maintaining SLAs without manual intervention.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Microsoft Office PowerPoint</Application>
  <PresentationFormat>Widescreen</PresentationFormat>
  <Paragraphs>201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Data Engineering</dc:title>
  <dc:subject>AI-Powered Data Engineering</dc:subject>
  <dc:creator>Kimi</dc:creator>
  <cp:lastModifiedBy>Sean</cp:lastModifiedBy>
  <cp:revision>1</cp:revision>
  <dcterms:created xsi:type="dcterms:W3CDTF">2025-12-02T05:26:37Z</dcterms:created>
  <dcterms:modified xsi:type="dcterms:W3CDTF">2025-12-02T05:26:53Z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Data Engineering","ContentProducer":"001191110108MACG2KBH8F10000","ProduceID":"d4n7g6sqdqeojeipqtt0","ReservedCode1":"","ContentPropagator":"001191110108MACG2KBH8F20000","PropagateID":"d4n7g6sqdqeojeipqtt0","ReservedCode2":""}</vt:lpwstr>
  </property>
</Properties>
</file>